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Noto Sans TC" panose="020B0200000000000000" pitchFamily="34" charset="-120"/>
      <p:regular r:id="rId19"/>
      <p:bold r:id="rId2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37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6" name="Google Shape;14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/>
        </p:nvSpPr>
        <p:spPr>
          <a:xfrm>
            <a:off x="2814918" y="1984176"/>
            <a:ext cx="6813175" cy="1560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b="1" i="0" u="none" strike="noStrike" cap="none" dirty="0" err="1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承光華德福</a:t>
            </a:r>
            <a:r>
              <a:rPr lang="zh-TW" altLang="en-US" sz="3900" b="1" i="0" u="none" strike="noStrike" cap="none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實驗</a:t>
            </a:r>
            <a:r>
              <a:rPr lang="en-US" sz="3900" b="1" i="0" u="none" strike="noStrike" cap="none" dirty="0" err="1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高中校長遴選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3900" b="1" i="0" u="none" strike="noStrike" cap="none" dirty="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900" b="1" i="0" u="none" strike="noStrike" cap="none" dirty="0" err="1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治校理念說明會簡報</a:t>
            </a:r>
            <a:endParaRPr dirty="0"/>
          </a:p>
        </p:txBody>
      </p:sp>
      <p:sp>
        <p:nvSpPr>
          <p:cNvPr id="86" name="Google Shape;86;p13"/>
          <p:cNvSpPr txBox="1"/>
          <p:nvPr/>
        </p:nvSpPr>
        <p:spPr>
          <a:xfrm>
            <a:off x="3319462" y="3899366"/>
            <a:ext cx="5553075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 err="1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帶著敬畏守護自由心靈，開創公立實驗教育新典範</a:t>
            </a:r>
            <a:endParaRPr sz="1800" dirty="0"/>
          </a:p>
        </p:txBody>
      </p:sp>
      <p:sp>
        <p:nvSpPr>
          <p:cNvPr id="87" name="Google Shape;87;p13"/>
          <p:cNvSpPr txBox="1"/>
          <p:nvPr/>
        </p:nvSpPr>
        <p:spPr>
          <a:xfrm>
            <a:off x="3319462" y="4359473"/>
            <a:ext cx="5553075" cy="66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報告人：</a:t>
            </a:r>
            <a:r>
              <a:rPr lang="en-US" sz="2800" b="1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吳享鴻</a:t>
            </a:r>
            <a:r>
              <a:rPr lang="en-US" sz="1500" b="1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r>
              <a:rPr lang="en-US" sz="1500" b="1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校長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500" b="0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4"/>
          <p:cNvSpPr/>
          <p:nvPr/>
        </p:nvSpPr>
        <p:spPr>
          <a:xfrm>
            <a:off x="5715000" y="2800350"/>
            <a:ext cx="762000" cy="38100"/>
          </a:xfrm>
          <a:prstGeom prst="rect">
            <a:avLst/>
          </a:prstGeom>
          <a:solidFill>
            <a:srgbClr val="81B2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4"/>
          <p:cNvSpPr txBox="1"/>
          <p:nvPr/>
        </p:nvSpPr>
        <p:spPr>
          <a:xfrm>
            <a:off x="2975610" y="3076575"/>
            <a:ext cx="624078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 dirty="0" err="1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一、人智學與自由心靈的理解</a:t>
            </a:r>
            <a:endParaRPr dirty="0"/>
          </a:p>
        </p:txBody>
      </p:sp>
      <p:sp>
        <p:nvSpPr>
          <p:cNvPr id="95" name="Google Shape;95;p14"/>
          <p:cNvSpPr txBox="1"/>
          <p:nvPr/>
        </p:nvSpPr>
        <p:spPr>
          <a:xfrm>
            <a:off x="3619500" y="3876675"/>
            <a:ext cx="4953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依循人智學發展規律，形塑學生自由與獨立思考的生命質地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04194"/>
            <a:ext cx="3365450" cy="241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200" y="2604194"/>
            <a:ext cx="3365450" cy="241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5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400" y="2604194"/>
            <a:ext cx="3365450" cy="2417266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5"/>
          <p:cNvSpPr txBox="1"/>
          <p:nvPr/>
        </p:nvSpPr>
        <p:spPr>
          <a:xfrm>
            <a:off x="1057275" y="3480494"/>
            <a:ext cx="291364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身心靈整體發展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1057275" y="3880544"/>
            <a:ext cx="27749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切合高中階段（14-21歲）星芒體成熟發展，鍛鍊學生情感與理想追求，使生命發展趨於完整且獨立。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4708475" y="3480494"/>
            <a:ext cx="291364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自由心靈與獨立思考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4708475" y="3880544"/>
            <a:ext cx="27749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拒絕標準化灌輸。透過兼具藝術性與學術性的探究，引導學生由具體思維走向抽象思考，培育自由靈魂。</a:t>
            </a:r>
            <a:endParaRPr/>
          </a:p>
        </p:txBody>
      </p:sp>
      <p:sp>
        <p:nvSpPr>
          <p:cNvPr id="108" name="Google Shape;108;p15"/>
          <p:cNvSpPr txBox="1"/>
          <p:nvPr/>
        </p:nvSpPr>
        <p:spPr>
          <a:xfrm>
            <a:off x="8359675" y="3480494"/>
            <a:ext cx="291364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校長深化學習承諾</a:t>
            </a:r>
            <a:endParaRPr/>
          </a:p>
        </p:txBody>
      </p:sp>
      <p:sp>
        <p:nvSpPr>
          <p:cNvPr id="109" name="Google Shape;109;p15"/>
          <p:cNvSpPr txBox="1"/>
          <p:nvPr/>
        </p:nvSpPr>
        <p:spPr>
          <a:xfrm>
            <a:off x="8359675" y="3880544"/>
            <a:ext cx="27749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承諾上任後實質參與華德福師資培訓與專業研習，以「學習型校長」帶領行政，深刻理解教學端底蘊。</a:t>
            </a:r>
            <a:endParaRPr/>
          </a:p>
        </p:txBody>
      </p:sp>
      <p:pic>
        <p:nvPicPr>
          <p:cNvPr id="110" name="Google Shape;110;p15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7275" y="2918519"/>
            <a:ext cx="120550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5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08475" y="2918519"/>
            <a:ext cx="281582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5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59675" y="2918519"/>
            <a:ext cx="281582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5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理解人智學與深化實踐</a:t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E07A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6"/>
          <p:cNvSpPr/>
          <p:nvPr/>
        </p:nvSpPr>
        <p:spPr>
          <a:xfrm>
            <a:off x="5715000" y="2800350"/>
            <a:ext cx="762000" cy="38100"/>
          </a:xfrm>
          <a:prstGeom prst="rect">
            <a:avLst/>
          </a:prstGeom>
          <a:solidFill>
            <a:srgbClr val="81B2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 txBox="1"/>
          <p:nvPr/>
        </p:nvSpPr>
        <p:spPr>
          <a:xfrm>
            <a:off x="2975610" y="3076575"/>
            <a:ext cx="624078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二、三元社會治理與教師自主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3905250" y="3876675"/>
            <a:ext cx="4381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建立在自由、平等、互助基礎上的有機學校管理體系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17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512962"/>
            <a:ext cx="5143500" cy="25997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17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512962"/>
            <a:ext cx="5143500" cy="259972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17"/>
          <p:cNvSpPr txBox="1"/>
          <p:nvPr/>
        </p:nvSpPr>
        <p:spPr>
          <a:xfrm>
            <a:off x="1104900" y="2855862"/>
            <a:ext cx="468058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E07A5F"/>
                </a:solidFill>
                <a:latin typeface="Arial"/>
                <a:ea typeface="Arial"/>
                <a:cs typeface="Arial"/>
                <a:sym typeface="Arial"/>
              </a:rPr>
              <a:t>支持教師專業自主與守護</a:t>
            </a:r>
            <a:endParaRPr/>
          </a:p>
        </p:txBody>
      </p:sp>
      <p:sp>
        <p:nvSpPr>
          <p:cNvPr id="131" name="Google Shape;131;p17"/>
          <p:cNvSpPr txBox="1"/>
          <p:nvPr/>
        </p:nvSpPr>
        <p:spPr>
          <a:xfrm>
            <a:off x="1104900" y="3360687"/>
            <a:ext cx="4457700" cy="941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校長角色重在「守護」與「搭台</a:t>
            </a:r>
            <a:r>
              <a:rPr lang="en-US" sz="1275" b="0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」。</a:t>
            </a:r>
            <a:r>
              <a:rPr lang="en-US" sz="1275" b="0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全力支持「教師會」核心運作，尊重教師在主修課與藝術化教學上的主導權，行政提供無後顧之憂的專業支持</a:t>
            </a:r>
            <a:r>
              <a:rPr lang="en-US" sz="1275" b="0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 dirty="0"/>
          </a:p>
        </p:txBody>
      </p:sp>
      <p:sp>
        <p:nvSpPr>
          <p:cNvPr id="132" name="Google Shape;132;p17"/>
          <p:cNvSpPr txBox="1"/>
          <p:nvPr/>
        </p:nvSpPr>
        <p:spPr>
          <a:xfrm>
            <a:off x="6629400" y="2855862"/>
            <a:ext cx="468058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E07A5F"/>
                </a:solidFill>
                <a:latin typeface="Arial"/>
                <a:ea typeface="Arial"/>
                <a:cs typeface="Arial"/>
                <a:sym typeface="Arial"/>
              </a:rPr>
              <a:t>實踐三元社會治理模式</a:t>
            </a:r>
            <a:endParaRPr/>
          </a:p>
        </p:txBody>
      </p:sp>
      <p:sp>
        <p:nvSpPr>
          <p:cNvPr id="133" name="Google Shape;133;p17"/>
          <p:cNvSpPr txBox="1"/>
          <p:nvPr/>
        </p:nvSpPr>
        <p:spPr>
          <a:xfrm>
            <a:off x="6629400" y="3360687"/>
            <a:ext cx="4457700" cy="1294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精神領域（教學</a:t>
            </a:r>
            <a:r>
              <a:rPr lang="en-US" sz="1275" b="1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）：</a:t>
            </a:r>
            <a:r>
              <a:rPr lang="en-US" sz="1275" b="0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堅持完全的自由，尊重教師專業集體領導</a:t>
            </a:r>
            <a:r>
              <a:rPr lang="en-US" sz="1275" b="0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法律領域（管理</a:t>
            </a:r>
            <a:r>
              <a:rPr lang="en-US" sz="1275" b="1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）：</a:t>
            </a:r>
            <a:r>
              <a:rPr lang="en-US" sz="1275" b="0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落實平等原則，建立依法行政、公開透明機制</a:t>
            </a:r>
            <a:r>
              <a:rPr lang="en-US" sz="1275" b="0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br>
              <a:rPr lang="en-US"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經濟領域（資源</a:t>
            </a:r>
            <a:r>
              <a:rPr lang="en-US" sz="1275" b="1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）：</a:t>
            </a:r>
            <a:r>
              <a:rPr lang="en-US" sz="1275" b="0" i="0" u="none" strike="noStrike" cap="none" dirty="0" err="1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秉持互助合作，全力支援教學</a:t>
            </a:r>
            <a:r>
              <a:rPr lang="en-US" sz="1275" b="0" i="0" u="none" strike="noStrike" cap="none" dirty="0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。</a:t>
            </a:r>
            <a:endParaRPr dirty="0"/>
          </a:p>
        </p:txBody>
      </p:sp>
      <p:sp>
        <p:nvSpPr>
          <p:cNvPr id="134" name="Google Shape;134;p17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三元社會治理與教師自主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E07A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/>
          <p:nvPr/>
        </p:nvSpPr>
        <p:spPr>
          <a:xfrm>
            <a:off x="5715000" y="2800350"/>
            <a:ext cx="762000" cy="38100"/>
          </a:xfrm>
          <a:prstGeom prst="rect">
            <a:avLst/>
          </a:prstGeom>
          <a:solidFill>
            <a:srgbClr val="81B2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8"/>
          <p:cNvSpPr txBox="1"/>
          <p:nvPr/>
        </p:nvSpPr>
        <p:spPr>
          <a:xfrm>
            <a:off x="2735580" y="3076575"/>
            <a:ext cx="672084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三、承光一至十二年級發展願景</a:t>
            </a:r>
            <a:endParaRPr/>
          </a:p>
        </p:txBody>
      </p:sp>
      <p:sp>
        <p:nvSpPr>
          <p:cNvPr id="143" name="Google Shape;143;p18"/>
          <p:cNvSpPr txBox="1"/>
          <p:nvPr/>
        </p:nvSpPr>
        <p:spPr>
          <a:xfrm>
            <a:off x="3714750" y="3876675"/>
            <a:ext cx="4762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建構生命藍圖，成為台灣創新教育與國際交流的典範樞紐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19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9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334250" y="2003077"/>
            <a:ext cx="4095750" cy="361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9"/>
          <p:cNvSpPr txBox="1"/>
          <p:nvPr/>
        </p:nvSpPr>
        <p:spPr>
          <a:xfrm>
            <a:off x="1028700" y="2778769"/>
            <a:ext cx="5876925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2D3748"/>
                </a:solidFill>
                <a:latin typeface="Noto Sans TC"/>
                <a:ea typeface="Noto Sans TC"/>
                <a:cs typeface="Noto Sans TC"/>
                <a:sym typeface="Noto Sans TC"/>
              </a:rPr>
              <a:t>十二年一貫課程銜接優化：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串聯小學至高中課程，從自然探索、情感薰陶到畢業專題研究，打造完整且深刻的華德福生命體驗。</a:t>
            </a:r>
            <a:endParaRPr/>
          </a:p>
        </p:txBody>
      </p:sp>
      <p:sp>
        <p:nvSpPr>
          <p:cNvPr id="151" name="Google Shape;151;p19"/>
          <p:cNvSpPr txBox="1"/>
          <p:nvPr/>
        </p:nvSpPr>
        <p:spPr>
          <a:xfrm>
            <a:off x="1028700" y="3468141"/>
            <a:ext cx="5876925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2D3748"/>
                </a:solidFill>
                <a:latin typeface="Noto Sans TC"/>
                <a:ea typeface="Noto Sans TC"/>
                <a:cs typeface="Noto Sans TC"/>
                <a:sym typeface="Noto Sans TC"/>
              </a:rPr>
              <a:t>本土化實驗教育研發中心：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不只是複製國外體制，更結合台灣在地文化，發展出具有台灣土地生命力的在地化華德福課程體系。</a:t>
            </a:r>
            <a:endParaRPr/>
          </a:p>
        </p:txBody>
      </p:sp>
      <p:sp>
        <p:nvSpPr>
          <p:cNvPr id="152" name="Google Shape;152;p19"/>
          <p:cNvSpPr txBox="1"/>
          <p:nvPr/>
        </p:nvSpPr>
        <p:spPr>
          <a:xfrm>
            <a:off x="1028700" y="4157513"/>
            <a:ext cx="5876925" cy="517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2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0" i="0" u="none" strike="noStrike" cap="none">
                <a:solidFill>
                  <a:srgbClr val="2D3748"/>
                </a:solidFill>
                <a:latin typeface="Noto Sans TC"/>
                <a:ea typeface="Noto Sans TC"/>
                <a:cs typeface="Noto Sans TC"/>
                <a:sym typeface="Noto Sans TC"/>
              </a:rPr>
              <a:t>亞太與全球國際交流樞紐：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積極參與亞太華德福大會（AWEC），推動高中生國際交換、海外實習與姊妹校合作，讓承光走向世界。</a:t>
            </a:r>
            <a:endParaRPr/>
          </a:p>
        </p:txBody>
      </p:sp>
      <p:pic>
        <p:nvPicPr>
          <p:cNvPr id="153" name="Google Shape;153;p19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72350" y="2041177"/>
            <a:ext cx="4019550" cy="35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9"/>
          <p:cNvSpPr txBox="1"/>
          <p:nvPr/>
        </p:nvSpPr>
        <p:spPr>
          <a:xfrm>
            <a:off x="809625" y="2740669"/>
            <a:ext cx="762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E07A5F"/>
                </a:solidFill>
                <a:latin typeface="Noto Sans TC"/>
                <a:ea typeface="Noto Sans TC"/>
                <a:cs typeface="Noto Sans TC"/>
                <a:sym typeface="Noto Sans TC"/>
              </a:rPr>
              <a:t>•</a:t>
            </a:r>
            <a:endParaRPr/>
          </a:p>
        </p:txBody>
      </p:sp>
      <p:sp>
        <p:nvSpPr>
          <p:cNvPr id="155" name="Google Shape;155;p19"/>
          <p:cNvSpPr txBox="1"/>
          <p:nvPr/>
        </p:nvSpPr>
        <p:spPr>
          <a:xfrm>
            <a:off x="809625" y="3430041"/>
            <a:ext cx="762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E07A5F"/>
                </a:solidFill>
                <a:latin typeface="Noto Sans TC"/>
                <a:ea typeface="Noto Sans TC"/>
                <a:cs typeface="Noto Sans TC"/>
                <a:sym typeface="Noto Sans TC"/>
              </a:rPr>
              <a:t>•</a:t>
            </a:r>
            <a:endParaRPr/>
          </a:p>
        </p:txBody>
      </p:sp>
      <p:sp>
        <p:nvSpPr>
          <p:cNvPr id="156" name="Google Shape;156;p19"/>
          <p:cNvSpPr txBox="1"/>
          <p:nvPr/>
        </p:nvSpPr>
        <p:spPr>
          <a:xfrm>
            <a:off x="809625" y="4119413"/>
            <a:ext cx="76200" cy="361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E07A5F"/>
                </a:solidFill>
                <a:latin typeface="Noto Sans TC"/>
                <a:ea typeface="Noto Sans TC"/>
                <a:cs typeface="Noto Sans TC"/>
                <a:sym typeface="Noto Sans TC"/>
              </a:rPr>
              <a:t>•</a:t>
            </a:r>
            <a:endParaRPr/>
          </a:p>
        </p:txBody>
      </p:sp>
      <p:sp>
        <p:nvSpPr>
          <p:cNvPr id="157" name="Google Shape;157;p19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十二年一貫藍圖與國際化</a:t>
            </a:r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E07A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0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0"/>
          <p:cNvSpPr/>
          <p:nvPr/>
        </p:nvSpPr>
        <p:spPr>
          <a:xfrm>
            <a:off x="5715000" y="2800350"/>
            <a:ext cx="762000" cy="38100"/>
          </a:xfrm>
          <a:prstGeom prst="rect">
            <a:avLst/>
          </a:prstGeom>
          <a:solidFill>
            <a:srgbClr val="81B2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3215639" y="3076575"/>
            <a:ext cx="576072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四、教育共同體與家長社群</a:t>
            </a:r>
            <a:endParaRPr/>
          </a:p>
        </p:txBody>
      </p:sp>
      <p:sp>
        <p:nvSpPr>
          <p:cNvPr id="166" name="Google Shape;166;p20"/>
          <p:cNvSpPr txBox="1"/>
          <p:nvPr/>
        </p:nvSpPr>
        <p:spPr>
          <a:xfrm>
            <a:off x="3714750" y="3876675"/>
            <a:ext cx="47625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融匯國內外資源，與家長攜手，共同守護孩子的成長之路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04194"/>
            <a:ext cx="3365450" cy="241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200" y="2604194"/>
            <a:ext cx="3365450" cy="2417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400" y="2604194"/>
            <a:ext cx="3365450" cy="241726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/>
        </p:nvSpPr>
        <p:spPr>
          <a:xfrm>
            <a:off x="1057275" y="3480494"/>
            <a:ext cx="291364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家長社群互信協力</a:t>
            </a:r>
            <a:endParaRPr/>
          </a:p>
        </p:txBody>
      </p:sp>
      <p:sp>
        <p:nvSpPr>
          <p:cNvPr id="176" name="Google Shape;176;p21"/>
          <p:cNvSpPr txBox="1"/>
          <p:nvPr/>
        </p:nvSpPr>
        <p:spPr>
          <a:xfrm>
            <a:off x="1057275" y="3880544"/>
            <a:ext cx="27749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健全家長會與班級社群溝通機制，定期舉辦「人智學家長讀書會」與工作坊，幫助家庭與學校教學步調和諧共振。</a:t>
            </a:r>
            <a:endParaRPr/>
          </a:p>
        </p:txBody>
      </p:sp>
      <p:sp>
        <p:nvSpPr>
          <p:cNvPr id="177" name="Google Shape;177;p21"/>
          <p:cNvSpPr txBox="1"/>
          <p:nvPr/>
        </p:nvSpPr>
        <p:spPr>
          <a:xfrm>
            <a:off x="4708475" y="3480494"/>
            <a:ext cx="291364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海內外資源網絡整合</a:t>
            </a:r>
            <a:endParaRPr/>
          </a:p>
        </p:txBody>
      </p:sp>
      <p:sp>
        <p:nvSpPr>
          <p:cNvPr id="178" name="Google Shape;178;p21"/>
          <p:cNvSpPr txBox="1"/>
          <p:nvPr/>
        </p:nvSpPr>
        <p:spPr>
          <a:xfrm>
            <a:off x="4708475" y="3880544"/>
            <a:ext cx="27749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連結台灣華德福教育運動聯盟，並對接 Dornach 國際總會資源，引入客座名師與專家指導，提升學校能見度與學術深度。</a:t>
            </a:r>
            <a:endParaRPr/>
          </a:p>
        </p:txBody>
      </p:sp>
      <p:sp>
        <p:nvSpPr>
          <p:cNvPr id="179" name="Google Shape;179;p21"/>
          <p:cNvSpPr txBox="1"/>
          <p:nvPr/>
        </p:nvSpPr>
        <p:spPr>
          <a:xfrm>
            <a:off x="8359675" y="3480494"/>
            <a:ext cx="2913645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2D3748"/>
                </a:solidFill>
                <a:latin typeface="Arial"/>
                <a:ea typeface="Arial"/>
                <a:cs typeface="Arial"/>
                <a:sym typeface="Arial"/>
              </a:rPr>
              <a:t>開明坦誠的信任機制</a:t>
            </a:r>
            <a:endParaRPr/>
          </a:p>
        </p:txBody>
      </p:sp>
      <p:sp>
        <p:nvSpPr>
          <p:cNvPr id="180" name="Google Shape;180;p21"/>
          <p:cNvSpPr txBox="1"/>
          <p:nvPr/>
        </p:nvSpPr>
        <p:spPr>
          <a:xfrm>
            <a:off x="8359675" y="3880544"/>
            <a:ext cx="2774900" cy="7313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用公開透明的對話管道消除行政與親師誤解，讓家長成為學校發展最穩定的「守護壁壘」，共享共榮教育成果。</a:t>
            </a:r>
            <a:endParaRPr/>
          </a:p>
        </p:txBody>
      </p:sp>
      <p:pic>
        <p:nvPicPr>
          <p:cNvPr id="181" name="Google Shape;181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57275" y="2918519"/>
            <a:ext cx="281582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708475" y="2918519"/>
            <a:ext cx="281582" cy="36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59675" y="2918519"/>
            <a:ext cx="281582" cy="36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整合內外資源，建立協力平台</a:t>
            </a:r>
            <a:endParaRPr/>
          </a:p>
        </p:txBody>
      </p:sp>
      <p:sp>
        <p:nvSpPr>
          <p:cNvPr id="185" name="Google Shape;185;p21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E07A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" name="Google Shape;190;p22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2"/>
          <p:cNvSpPr/>
          <p:nvPr/>
        </p:nvSpPr>
        <p:spPr>
          <a:xfrm>
            <a:off x="5715000" y="2800350"/>
            <a:ext cx="762000" cy="38100"/>
          </a:xfrm>
          <a:prstGeom prst="rect">
            <a:avLst/>
          </a:prstGeom>
          <a:solidFill>
            <a:srgbClr val="81B2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22"/>
          <p:cNvSpPr txBox="1"/>
          <p:nvPr/>
        </p:nvSpPr>
        <p:spPr>
          <a:xfrm>
            <a:off x="2975610" y="3076575"/>
            <a:ext cx="624078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五、三方協調與務實法規平衡</a:t>
            </a:r>
            <a:endParaRPr/>
          </a:p>
        </p:txBody>
      </p:sp>
      <p:sp>
        <p:nvSpPr>
          <p:cNvPr id="193" name="Google Shape;193;p22"/>
          <p:cNvSpPr txBox="1"/>
          <p:nvPr/>
        </p:nvSpPr>
        <p:spPr>
          <a:xfrm>
            <a:off x="3429000" y="3876675"/>
            <a:ext cx="53340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在公立體制與實驗精神之間找到平衡，實現多元學制的共存共榮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2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3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642443"/>
            <a:ext cx="5143500" cy="23407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3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642443"/>
            <a:ext cx="5143500" cy="2340768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3"/>
          <p:cNvSpPr txBox="1"/>
          <p:nvPr/>
        </p:nvSpPr>
        <p:spPr>
          <a:xfrm>
            <a:off x="1104900" y="2985343"/>
            <a:ext cx="468058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E07A5F"/>
                </a:solidFill>
                <a:latin typeface="Arial"/>
                <a:ea typeface="Arial"/>
                <a:cs typeface="Arial"/>
                <a:sym typeface="Arial"/>
              </a:rPr>
              <a:t>三方體系協調與資源平衡</a:t>
            </a:r>
            <a:endParaRPr/>
          </a:p>
        </p:txBody>
      </p:sp>
      <p:sp>
        <p:nvSpPr>
          <p:cNvPr id="202" name="Google Shape;202;p23"/>
          <p:cNvSpPr txBox="1"/>
          <p:nvPr/>
        </p:nvSpPr>
        <p:spPr>
          <a:xfrm>
            <a:off x="1104900" y="3490168"/>
            <a:ext cx="4457700" cy="103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「校園空間與資源協調委員會」：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邀集承光、仁美及新屋高中代表，針對空間與行政進行合理配置與彈性調配。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求同存異：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建立單一窗口簡化行政衝突，將多體系共存的現況，化為教育多元性交流的文化優勢。</a:t>
            </a:r>
            <a:endParaRPr/>
          </a:p>
        </p:txBody>
      </p:sp>
      <p:sp>
        <p:nvSpPr>
          <p:cNvPr id="203" name="Google Shape;203;p23"/>
          <p:cNvSpPr txBox="1"/>
          <p:nvPr/>
        </p:nvSpPr>
        <p:spPr>
          <a:xfrm>
            <a:off x="6629400" y="2985343"/>
            <a:ext cx="4680585" cy="333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0" i="0" u="none" strike="noStrike" cap="none">
                <a:solidFill>
                  <a:srgbClr val="E07A5F"/>
                </a:solidFill>
                <a:latin typeface="Arial"/>
                <a:ea typeface="Arial"/>
                <a:cs typeface="Arial"/>
                <a:sym typeface="Arial"/>
              </a:rPr>
              <a:t>行政團隊主動為實驗教學擋雨</a:t>
            </a:r>
            <a:endParaRPr/>
          </a:p>
        </p:txBody>
      </p:sp>
      <p:sp>
        <p:nvSpPr>
          <p:cNvPr id="204" name="Google Shape;204;p23"/>
          <p:cNvSpPr txBox="1"/>
          <p:nvPr/>
        </p:nvSpPr>
        <p:spPr>
          <a:xfrm>
            <a:off x="6629400" y="3490168"/>
            <a:ext cx="4457700" cy="1035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2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75" b="1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法規轉型積極溝通：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善用《實驗教育三法》彈性，爭取教育局人事、編班、核銷專案彈性解套。</a:t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1275" b="1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行政承擔與轉譯：</a:t>
            </a:r>
            <a:r>
              <a:rPr lang="en-US" sz="1275" b="0" i="0" u="none" strike="noStrike" cap="none">
                <a:solidFill>
                  <a:srgbClr val="4A5568"/>
                </a:solidFill>
                <a:latin typeface="Noto Sans TC"/>
                <a:ea typeface="Noto Sans TC"/>
                <a:cs typeface="Noto Sans TC"/>
                <a:sym typeface="Noto Sans TC"/>
              </a:rPr>
              <a:t>所有公立評鑑與法令壓力由校長與行政團隊承擔轉譯，用法規語言包容、守護華德福本質。</a:t>
            </a:r>
            <a:endParaRPr/>
          </a:p>
        </p:txBody>
      </p:sp>
      <p:sp>
        <p:nvSpPr>
          <p:cNvPr id="205" name="Google Shape;205;p23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三方協調平衡與法規突圍</a:t>
            </a:r>
            <a:endParaRPr/>
          </a:p>
        </p:txBody>
      </p:sp>
      <p:sp>
        <p:nvSpPr>
          <p:cNvPr id="206" name="Google Shape;206;p23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E07A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2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4"/>
          <p:cNvSpPr txBox="1"/>
          <p:nvPr/>
        </p:nvSpPr>
        <p:spPr>
          <a:xfrm>
            <a:off x="1943100" y="2694533"/>
            <a:ext cx="8305800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50" b="0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帶著敬畏接納孩子，帶著愛教育他們，護送他們踏上自由的旅程。</a:t>
            </a:r>
            <a:endParaRPr/>
          </a:p>
        </p:txBody>
      </p:sp>
      <p:sp>
        <p:nvSpPr>
          <p:cNvPr id="213" name="Google Shape;213;p24"/>
          <p:cNvSpPr txBox="1"/>
          <p:nvPr/>
        </p:nvSpPr>
        <p:spPr>
          <a:xfrm>
            <a:off x="4624536" y="3923258"/>
            <a:ext cx="2942778" cy="209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0" i="0" u="none" strike="noStrike" cap="none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— 魯道夫 · 史代納 (Rudolf Steiner)</a:t>
            </a:r>
            <a:endParaRPr/>
          </a:p>
        </p:txBody>
      </p:sp>
      <p:sp>
        <p:nvSpPr>
          <p:cNvPr id="214" name="Google Shape;214;p24"/>
          <p:cNvSpPr txBox="1"/>
          <p:nvPr/>
        </p:nvSpPr>
        <p:spPr>
          <a:xfrm>
            <a:off x="1562100" y="4542383"/>
            <a:ext cx="9067800" cy="332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 dirty="0" err="1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報告人：吳享鴻</a:t>
            </a:r>
            <a:r>
              <a:rPr lang="en-US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 </a:t>
            </a:r>
            <a:r>
              <a:rPr lang="en-US" sz="1350" b="0" i="0" u="none" strike="noStrike" cap="none" dirty="0" err="1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校長</a:t>
            </a:r>
            <a:r>
              <a:rPr lang="en-US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 | 報告日期：</a:t>
            </a:r>
            <a:r>
              <a:rPr lang="en-US" altLang="zh-TW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115</a:t>
            </a:r>
            <a:r>
              <a:rPr lang="en-US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 年 </a:t>
            </a:r>
            <a:r>
              <a:rPr lang="en-US" altLang="zh-TW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6</a:t>
            </a:r>
            <a:r>
              <a:rPr lang="en-US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 月 </a:t>
            </a:r>
            <a:r>
              <a:rPr lang="en-US" altLang="zh-TW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24</a:t>
            </a:r>
            <a:r>
              <a:rPr lang="en-US" sz="1350" b="0" i="0" u="none" strike="noStrike" cap="none" dirty="0">
                <a:solidFill>
                  <a:srgbClr val="718096"/>
                </a:solidFill>
                <a:latin typeface="Noto Sans TC"/>
                <a:ea typeface="Noto Sans TC"/>
                <a:cs typeface="Noto Sans TC"/>
                <a:sym typeface="Noto Sans TC"/>
              </a:rPr>
              <a:t> 日</a:t>
            </a:r>
            <a:endParaRPr dirty="0"/>
          </a:p>
        </p:txBody>
      </p:sp>
      <p:sp>
        <p:nvSpPr>
          <p:cNvPr id="215" name="Google Shape;215;p24"/>
          <p:cNvSpPr txBox="1"/>
          <p:nvPr/>
        </p:nvSpPr>
        <p:spPr>
          <a:xfrm>
            <a:off x="1371600" y="2932658"/>
            <a:ext cx="475952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0" i="0" u="none" strike="noStrike" cap="none">
                <a:solidFill>
                  <a:srgbClr val="FDD5BD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/>
          </a:p>
        </p:txBody>
      </p:sp>
      <p:sp>
        <p:nvSpPr>
          <p:cNvPr id="216" name="Google Shape;216;p24"/>
          <p:cNvSpPr txBox="1"/>
          <p:nvPr/>
        </p:nvSpPr>
        <p:spPr>
          <a:xfrm>
            <a:off x="10344445" y="3618458"/>
            <a:ext cx="475952" cy="981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750" b="0" i="0" u="none" strike="noStrike" cap="none">
                <a:solidFill>
                  <a:srgbClr val="FDD5BD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endParaRPr/>
          </a:p>
        </p:txBody>
      </p:sp>
      <p:sp>
        <p:nvSpPr>
          <p:cNvPr id="217" name="Google Shape;217;p24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2C3E50"/>
                </a:solidFill>
                <a:latin typeface="Arial"/>
                <a:ea typeface="Arial"/>
                <a:cs typeface="Arial"/>
                <a:sym typeface="Arial"/>
              </a:rPr>
              <a:t>攜手承光，護送孩子踏上自由旅程</a:t>
            </a:r>
            <a:endParaRPr/>
          </a:p>
        </p:txBody>
      </p:sp>
      <p:sp>
        <p:nvSpPr>
          <p:cNvPr id="218" name="Google Shape;218;p24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E07A5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275</Words>
  <Application>Microsoft Office PowerPoint</Application>
  <PresentationFormat>寬螢幕</PresentationFormat>
  <Paragraphs>50</Paragraphs>
  <Slides>12</Slides>
  <Notes>12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16" baseType="lpstr">
      <vt:lpstr>Calibri</vt:lpstr>
      <vt:lpstr>Noto Sans TC</vt:lpstr>
      <vt:lpstr>Arial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Jay Huang</dc:creator>
  <cp:lastModifiedBy>User</cp:lastModifiedBy>
  <cp:revision>4</cp:revision>
  <dcterms:modified xsi:type="dcterms:W3CDTF">2026-08-10T06:28:42Z</dcterms:modified>
</cp:coreProperties>
</file>